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8.5.2013</a:t>
            </a:fld>
            <a:endParaRPr lang="cs-CZ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8.5.2013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8.5.2013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8.5.2013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8.5.2013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8.5.2013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8.5.2013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8.5.2013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8.5.2013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8.5.2013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8.5.2013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5EC1D4A-A796-47C3-A63E-CE236FB377E2}" type="datetimeFigureOut">
              <a:rPr lang="cs-CZ" smtClean="0"/>
              <a:t>8.5.2013</a:t>
            </a:fld>
            <a:endParaRPr lang="cs-CZ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2304255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PODSTATA VZTAHU ŽIVOTNÍHO PROSTŘEDÍ A ČLOVĚKA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683568" y="1772816"/>
            <a:ext cx="7776864" cy="4752528"/>
          </a:xfrm>
        </p:spPr>
        <p:txBody>
          <a:bodyPr/>
          <a:lstStyle/>
          <a:p>
            <a:pPr marL="457200" indent="-457200" algn="l">
              <a:buFont typeface="Arial" pitchFamily="34" charset="0"/>
              <a:buChar char="•"/>
            </a:pPr>
            <a:endParaRPr lang="cs-CZ" dirty="0" smtClean="0">
              <a:solidFill>
                <a:schemeClr val="tx1"/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cs-CZ" dirty="0" smtClean="0">
              <a:solidFill>
                <a:schemeClr val="tx1"/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r>
              <a:rPr lang="cs-CZ" dirty="0" smtClean="0">
                <a:solidFill>
                  <a:schemeClr val="tx1"/>
                </a:solidFill>
              </a:rPr>
              <a:t>Biologická existence člověka je vázána na jeho </a:t>
            </a:r>
            <a:r>
              <a:rPr lang="cs-CZ" u="sng" dirty="0" smtClean="0">
                <a:solidFill>
                  <a:schemeClr val="tx1"/>
                </a:solidFill>
              </a:rPr>
              <a:t>neustálý styk s prostředím</a:t>
            </a:r>
          </a:p>
          <a:p>
            <a:pPr marL="457200" indent="-457200" algn="l">
              <a:buFontTx/>
              <a:buChar char="-"/>
            </a:pPr>
            <a:r>
              <a:rPr lang="cs-CZ" dirty="0" smtClean="0">
                <a:solidFill>
                  <a:schemeClr val="tx1"/>
                </a:solidFill>
              </a:rPr>
              <a:t>Přijímá z něj látky potřebné pro stavbu těla a energii pro život</a:t>
            </a:r>
          </a:p>
          <a:p>
            <a:pPr marL="457200" indent="-457200" algn="l">
              <a:buFontTx/>
              <a:buChar char="-"/>
            </a:pPr>
            <a:r>
              <a:rPr lang="cs-CZ" dirty="0" smtClean="0">
                <a:solidFill>
                  <a:schemeClr val="tx1"/>
                </a:solidFill>
              </a:rPr>
              <a:t>Vydává do něj škodlivé a nepotřebné látky a teplo</a:t>
            </a:r>
          </a:p>
          <a:p>
            <a:pPr marL="457200" indent="-457200" algn="l">
              <a:buFontTx/>
              <a:buChar char="-"/>
            </a:pPr>
            <a:r>
              <a:rPr lang="cs-CZ" dirty="0" smtClean="0">
                <a:solidFill>
                  <a:schemeClr val="tx1"/>
                </a:solidFill>
              </a:rPr>
              <a:t>Získává informace důležité pro život</a:t>
            </a:r>
          </a:p>
          <a:p>
            <a:pPr marL="457200" indent="-457200" algn="l">
              <a:buFontTx/>
              <a:buChar char="-"/>
            </a:pPr>
            <a:r>
              <a:rPr lang="cs-CZ" dirty="0" smtClean="0">
                <a:solidFill>
                  <a:schemeClr val="tx1"/>
                </a:solidFill>
              </a:rPr>
              <a:t>Zpětně na prostředí působí</a:t>
            </a:r>
          </a:p>
        </p:txBody>
      </p:sp>
    </p:spTree>
    <p:extLst>
      <p:ext uri="{BB962C8B-B14F-4D97-AF65-F5344CB8AC3E}">
        <p14:creationId xmlns:p14="http://schemas.microsoft.com/office/powerpoint/2010/main" val="1092874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VLASTNOSTI LIDSKÉHO ORGANISMU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 smtClean="0"/>
              <a:t>Člověk má vlastnosti </a:t>
            </a:r>
            <a:r>
              <a:rPr lang="cs-CZ" u="sng" dirty="0" smtClean="0"/>
              <a:t>společné</a:t>
            </a:r>
            <a:r>
              <a:rPr lang="cs-CZ" dirty="0" smtClean="0"/>
              <a:t> všem živým organismům, ale současně je </a:t>
            </a:r>
            <a:r>
              <a:rPr lang="cs-CZ" u="sng" dirty="0" smtClean="0"/>
              <a:t>jedinečnou</a:t>
            </a:r>
            <a:r>
              <a:rPr lang="cs-CZ" dirty="0" smtClean="0"/>
              <a:t> neopakovatelnou bytostí – výsledek dědičných předpokladů a vlivů prostředí. Škodlivé vlivy (jedovaté nečistoty v ovzduší, vodě, zvýšená radioaktivita, některé látky) mohou u člověka způsobit </a:t>
            </a:r>
            <a:r>
              <a:rPr lang="cs-CZ" u="sng" dirty="0" smtClean="0"/>
              <a:t>mutace</a:t>
            </a:r>
            <a:r>
              <a:rPr lang="cs-CZ" dirty="0" smtClean="0"/>
              <a:t>, které se většinou projevují jako těžká poškození organismu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04395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VLIVY PROSTŘEDÍ NA ČLOVĚKA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dirty="0" smtClean="0"/>
              <a:t>Prostředí i jeho jednotlivé faktory se neustále mění. Každá změna vyžaduje určitou </a:t>
            </a:r>
            <a:r>
              <a:rPr lang="cs-CZ" u="sng" dirty="0" smtClean="0"/>
              <a:t>adaptaci</a:t>
            </a:r>
            <a:r>
              <a:rPr lang="cs-CZ" dirty="0" smtClean="0"/>
              <a:t> organismu. Přesáhnou-li změny v prostředí adaptační schopnosti organismu, ten musí vydávat více energie než obvykle a dostává se do stavu, kterému říkáme zátěž (stres). Stres má 2 stránky – </a:t>
            </a:r>
            <a:r>
              <a:rPr lang="cs-CZ" u="sng" dirty="0" smtClean="0"/>
              <a:t>přiměřené zátěže </a:t>
            </a:r>
            <a:r>
              <a:rPr lang="cs-CZ" dirty="0" smtClean="0"/>
              <a:t>vedou k aktivitě organismu a zvyšuje se schopnost adaptace, </a:t>
            </a:r>
            <a:r>
              <a:rPr lang="cs-CZ" u="sng" dirty="0" smtClean="0"/>
              <a:t>neúměrné zátěže </a:t>
            </a:r>
            <a:r>
              <a:rPr lang="cs-CZ" dirty="0" smtClean="0"/>
              <a:t>organismus poškozují.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42564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ODPOVĚZ NA OTÁZKY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cs-CZ" dirty="0" smtClean="0"/>
              <a:t>Jaké nebezpečí pro budoucí děti přinášejí zkoušky jaderných zbraní?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Které jevy v prostředí tě často uvádějí do stresové situace?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Zhodnoť prostředí, ve kterém žiješ z hlediska vlivu na zdraví?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Která část okolního prostředí se ti líbí nejvíc?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Pokus se objektivně zhodnotit celkovou hodnotu prostředí ve škole, co by se mohlo zlepšit?</a:t>
            </a:r>
          </a:p>
          <a:p>
            <a:pPr marL="514350" indent="-514350">
              <a:buFont typeface="+mj-lt"/>
              <a:buAutoNum type="arabicPeriod"/>
            </a:pPr>
            <a:endParaRPr lang="cs-CZ" dirty="0" smtClean="0"/>
          </a:p>
          <a:p>
            <a:pPr marL="514350" indent="-514350">
              <a:buFont typeface="+mj-lt"/>
              <a:buAutoNum type="arabicPeriod"/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2700970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5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DOPLŇ DO OBRÁZKU DALŠÍ VLIVY PROSTŘEDÍ</a:t>
            </a:r>
            <a:endParaRPr lang="cs-CZ" dirty="0"/>
          </a:p>
        </p:txBody>
      </p:sp>
      <p:pic>
        <p:nvPicPr>
          <p:cNvPr id="1026" name="Picture 2" descr="C:\Users\uzivatel\AppData\Local\Microsoft\Windows\Temporary Internet Files\Content.IE5\SN7TUJ4N\MP900449068[1]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60175" y="1935163"/>
            <a:ext cx="4023650" cy="4389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bdélník 3"/>
          <p:cNvSpPr/>
          <p:nvPr/>
        </p:nvSpPr>
        <p:spPr>
          <a:xfrm>
            <a:off x="6984446" y="1806677"/>
            <a:ext cx="1152128" cy="36004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rodina</a:t>
            </a:r>
            <a:endParaRPr lang="cs-CZ" dirty="0"/>
          </a:p>
        </p:txBody>
      </p:sp>
      <p:sp>
        <p:nvSpPr>
          <p:cNvPr id="21" name="Obdélník 20"/>
          <p:cNvSpPr/>
          <p:nvPr/>
        </p:nvSpPr>
        <p:spPr>
          <a:xfrm>
            <a:off x="2999928" y="1556792"/>
            <a:ext cx="1152128" cy="36004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hluk</a:t>
            </a:r>
            <a:endParaRPr lang="cs-CZ" dirty="0"/>
          </a:p>
        </p:txBody>
      </p:sp>
      <p:sp>
        <p:nvSpPr>
          <p:cNvPr id="22" name="Obdélník 21"/>
          <p:cNvSpPr/>
          <p:nvPr/>
        </p:nvSpPr>
        <p:spPr>
          <a:xfrm>
            <a:off x="4598122" y="1556792"/>
            <a:ext cx="1152128" cy="36004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3" name="Obdélník 22"/>
          <p:cNvSpPr/>
          <p:nvPr/>
        </p:nvSpPr>
        <p:spPr>
          <a:xfrm>
            <a:off x="5974619" y="1373587"/>
            <a:ext cx="1341339" cy="36004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společnost</a:t>
            </a:r>
            <a:endParaRPr lang="cs-CZ" dirty="0"/>
          </a:p>
        </p:txBody>
      </p:sp>
      <p:sp>
        <p:nvSpPr>
          <p:cNvPr id="24" name="Obdélník 23"/>
          <p:cNvSpPr/>
          <p:nvPr/>
        </p:nvSpPr>
        <p:spPr>
          <a:xfrm>
            <a:off x="7158261" y="2337106"/>
            <a:ext cx="1152128" cy="36004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umění</a:t>
            </a:r>
            <a:endParaRPr lang="cs-CZ" dirty="0"/>
          </a:p>
        </p:txBody>
      </p:sp>
      <p:sp>
        <p:nvSpPr>
          <p:cNvPr id="25" name="Obdélník 24"/>
          <p:cNvSpPr/>
          <p:nvPr/>
        </p:nvSpPr>
        <p:spPr>
          <a:xfrm>
            <a:off x="6339976" y="6162843"/>
            <a:ext cx="1152128" cy="578525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Teplota</a:t>
            </a:r>
          </a:p>
          <a:p>
            <a:pPr algn="ctr"/>
            <a:r>
              <a:rPr lang="cs-CZ" dirty="0" smtClean="0"/>
              <a:t>prostředí</a:t>
            </a:r>
            <a:endParaRPr lang="cs-CZ" dirty="0"/>
          </a:p>
        </p:txBody>
      </p:sp>
      <p:sp>
        <p:nvSpPr>
          <p:cNvPr id="26" name="Obdélník 25"/>
          <p:cNvSpPr/>
          <p:nvPr/>
        </p:nvSpPr>
        <p:spPr>
          <a:xfrm>
            <a:off x="1547664" y="1484784"/>
            <a:ext cx="1152128" cy="36004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7" name="Obdélník 26"/>
          <p:cNvSpPr/>
          <p:nvPr/>
        </p:nvSpPr>
        <p:spPr>
          <a:xfrm>
            <a:off x="696045" y="1988840"/>
            <a:ext cx="1152128" cy="36004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světlo</a:t>
            </a:r>
            <a:endParaRPr lang="cs-CZ" dirty="0"/>
          </a:p>
        </p:txBody>
      </p:sp>
      <p:sp>
        <p:nvSpPr>
          <p:cNvPr id="28" name="Obdélník 27"/>
          <p:cNvSpPr/>
          <p:nvPr/>
        </p:nvSpPr>
        <p:spPr>
          <a:xfrm>
            <a:off x="2034715" y="2498580"/>
            <a:ext cx="1152128" cy="36004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9" name="Obdélník 28"/>
          <p:cNvSpPr/>
          <p:nvPr/>
        </p:nvSpPr>
        <p:spPr>
          <a:xfrm>
            <a:off x="323528" y="3072477"/>
            <a:ext cx="1152128" cy="36004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7" name="Vývojový diagram: postup 6"/>
          <p:cNvSpPr/>
          <p:nvPr/>
        </p:nvSpPr>
        <p:spPr>
          <a:xfrm>
            <a:off x="1465018" y="3554724"/>
            <a:ext cx="1199830" cy="450340"/>
          </a:xfrm>
          <a:prstGeom prst="flowChartProcess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potrava</a:t>
            </a:r>
            <a:endParaRPr lang="cs-CZ" dirty="0"/>
          </a:p>
        </p:txBody>
      </p:sp>
      <p:sp>
        <p:nvSpPr>
          <p:cNvPr id="8" name="Vývojový diagram: postup 7"/>
          <p:cNvSpPr/>
          <p:nvPr/>
        </p:nvSpPr>
        <p:spPr>
          <a:xfrm>
            <a:off x="401763" y="4149080"/>
            <a:ext cx="1372398" cy="479961"/>
          </a:xfrm>
          <a:prstGeom prst="flowChartProcess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Vývojový diagram: postup 8"/>
          <p:cNvSpPr/>
          <p:nvPr/>
        </p:nvSpPr>
        <p:spPr>
          <a:xfrm>
            <a:off x="696045" y="5013176"/>
            <a:ext cx="1388260" cy="468632"/>
          </a:xfrm>
          <a:prstGeom prst="flowChartProcess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Vývojový diagram: postup 9"/>
          <p:cNvSpPr/>
          <p:nvPr/>
        </p:nvSpPr>
        <p:spPr>
          <a:xfrm>
            <a:off x="659950" y="5856519"/>
            <a:ext cx="1404983" cy="306324"/>
          </a:xfrm>
          <a:prstGeom prst="flowChartProcess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emise</a:t>
            </a:r>
            <a:endParaRPr lang="cs-CZ" dirty="0"/>
          </a:p>
        </p:txBody>
      </p:sp>
      <p:sp>
        <p:nvSpPr>
          <p:cNvPr id="11" name="Vývojový diagram: postup 10"/>
          <p:cNvSpPr/>
          <p:nvPr/>
        </p:nvSpPr>
        <p:spPr>
          <a:xfrm>
            <a:off x="7158261" y="3554724"/>
            <a:ext cx="914400" cy="612648"/>
          </a:xfrm>
          <a:prstGeom prst="flowChartProcess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2" name="Vývojový diagram: postup 11"/>
          <p:cNvSpPr/>
          <p:nvPr/>
        </p:nvSpPr>
        <p:spPr>
          <a:xfrm>
            <a:off x="2999928" y="6309319"/>
            <a:ext cx="1284040" cy="466171"/>
          </a:xfrm>
          <a:prstGeom prst="flowChartProcess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3" name="Vývojový diagram: postup 12"/>
          <p:cNvSpPr/>
          <p:nvPr/>
        </p:nvSpPr>
        <p:spPr>
          <a:xfrm>
            <a:off x="7158260" y="5481808"/>
            <a:ext cx="1230163" cy="378332"/>
          </a:xfrm>
          <a:prstGeom prst="flowChartProcess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4" name="Vývojový diagram: postup 13"/>
          <p:cNvSpPr/>
          <p:nvPr/>
        </p:nvSpPr>
        <p:spPr>
          <a:xfrm>
            <a:off x="6925356" y="4653702"/>
            <a:ext cx="1404334" cy="468632"/>
          </a:xfrm>
          <a:prstGeom prst="flowChartProcess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Vývojový diagram: postup 14"/>
          <p:cNvSpPr/>
          <p:nvPr/>
        </p:nvSpPr>
        <p:spPr>
          <a:xfrm>
            <a:off x="4788024" y="6162843"/>
            <a:ext cx="1202432" cy="459486"/>
          </a:xfrm>
          <a:prstGeom prst="flowChartProcess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6" name="Vývojový diagram: postup 15"/>
          <p:cNvSpPr/>
          <p:nvPr/>
        </p:nvSpPr>
        <p:spPr>
          <a:xfrm>
            <a:off x="6339976" y="2924944"/>
            <a:ext cx="1219712" cy="432628"/>
          </a:xfrm>
          <a:prstGeom prst="flowChartProcess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7" name="Vývojový diagram: postup 16"/>
          <p:cNvSpPr/>
          <p:nvPr/>
        </p:nvSpPr>
        <p:spPr>
          <a:xfrm>
            <a:off x="2339752" y="5247492"/>
            <a:ext cx="1075421" cy="487490"/>
          </a:xfrm>
          <a:prstGeom prst="flowChartProcess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8582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CHARAKTERISTIKA ŽIVOTNÍHO PROSTŘEDÍ ČLOVĚKA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 smtClean="0"/>
          </a:p>
          <a:p>
            <a:r>
              <a:rPr lang="cs-CZ" dirty="0" smtClean="0"/>
              <a:t>Přírodní složky – části přírody, vzduch, voda, půda, ostatní organismy</a:t>
            </a:r>
          </a:p>
          <a:p>
            <a:r>
              <a:rPr lang="cs-CZ" dirty="0" smtClean="0"/>
              <a:t>Umělé složky – vytvořené lidskou prací, obydlí, oděv, nástroje, dopravní prostředky,..</a:t>
            </a:r>
          </a:p>
          <a:p>
            <a:r>
              <a:rPr lang="cs-CZ" dirty="0" smtClean="0"/>
              <a:t>Sociální složky – ostatní lidé, členové rodiny, spolužáci,..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7912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10146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VLIVY ČLOVĚKA NA PROSTŘEDÍ = ANTROPOGENNÍ VLIVY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Výraznější od počátku zemědělství</a:t>
            </a:r>
          </a:p>
          <a:p>
            <a:r>
              <a:rPr lang="cs-CZ" dirty="0" smtClean="0"/>
              <a:t>V současné době tak velké, že začínají ohrožovat základní ekologické souvislosti</a:t>
            </a:r>
          </a:p>
          <a:p>
            <a:r>
              <a:rPr lang="cs-CZ" dirty="0" smtClean="0"/>
              <a:t>Silnému narušování až ničení ekosystémů říkáme ekologické katastrofy (havárie tankerů, havárie ropných vrtů, lesní požáry, velké havárie chemických továren, silné poškození území těžbou nebo imisemi,…)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19786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NEGATIVNÍ JEVY V PROSTŘEDÍ ZPŮSOBENÉ ČLOVĚKEM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Chemizace prostředí</a:t>
            </a:r>
          </a:p>
          <a:p>
            <a:r>
              <a:rPr lang="cs-CZ" dirty="0" smtClean="0"/>
              <a:t>Zvyšování radioaktivity</a:t>
            </a:r>
          </a:p>
          <a:p>
            <a:r>
              <a:rPr lang="cs-CZ" dirty="0" smtClean="0"/>
              <a:t>Hlučnost prostředí</a:t>
            </a:r>
          </a:p>
          <a:p>
            <a:r>
              <a:rPr lang="cs-CZ" dirty="0" smtClean="0"/>
              <a:t>Znečišťování vzduchu, vody, půdy</a:t>
            </a:r>
          </a:p>
          <a:p>
            <a:r>
              <a:rPr lang="cs-CZ" dirty="0" smtClean="0"/>
              <a:t>Surovinová krize</a:t>
            </a:r>
          </a:p>
          <a:p>
            <a:r>
              <a:rPr lang="cs-CZ" dirty="0" smtClean="0"/>
              <a:t>Energetická krize</a:t>
            </a:r>
          </a:p>
          <a:p>
            <a:r>
              <a:rPr lang="cs-CZ" dirty="0" smtClean="0"/>
              <a:t>Odpady </a:t>
            </a:r>
          </a:p>
          <a:p>
            <a:r>
              <a:rPr lang="cs-CZ" dirty="0" smtClean="0"/>
              <a:t>Poškození lesů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61416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ZÁVĚREČNÉ INFORMACE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endParaRPr lang="cs-CZ" sz="2800" dirty="0"/>
          </a:p>
          <a:p>
            <a:pPr lvl="0"/>
            <a:r>
              <a:rPr lang="cs-CZ" sz="2800" noProof="1" smtClean="0"/>
              <a:t>Materiál je určen pro bezplatné používání pro potřeby výuky a vzdělávání na všech typech škol a školských zařízení. Jakékoliv další využití podléhá autorskému zákonu.</a:t>
            </a:r>
          </a:p>
          <a:p>
            <a:pPr lvl="0"/>
            <a:r>
              <a:rPr lang="cs-CZ" sz="2800" noProof="1" smtClean="0"/>
              <a:t>Zdroje: </a:t>
            </a:r>
            <a:endParaRPr lang="cs-CZ" sz="2800" noProof="1" smtClean="0"/>
          </a:p>
          <a:p>
            <a:pPr marL="0" lvl="0" indent="0">
              <a:buNone/>
            </a:pPr>
            <a:r>
              <a:rPr lang="cs-CZ" sz="2800" dirty="0" smtClean="0"/>
              <a:t>- KVASNIČKOVÁ</a:t>
            </a:r>
            <a:r>
              <a:rPr lang="cs-CZ" sz="2800" dirty="0"/>
              <a:t>, Danuše. </a:t>
            </a:r>
            <a:r>
              <a:rPr lang="cs-CZ" sz="2800" i="1" dirty="0"/>
              <a:t>Základy ekologie</a:t>
            </a:r>
            <a:r>
              <a:rPr lang="cs-CZ" sz="2800" dirty="0"/>
              <a:t>. 1. vyd. Praha: Státní pedagogické nakladatelství, 1991, 87 s. ISBN 80-042-5187-0. </a:t>
            </a:r>
            <a:endParaRPr lang="cs-CZ" sz="2800" noProof="1" smtClean="0"/>
          </a:p>
          <a:p>
            <a:pPr marL="0" indent="0">
              <a:buNone/>
            </a:pPr>
            <a:r>
              <a:rPr lang="cs-CZ" sz="2800" noProof="1" smtClean="0"/>
              <a:t>- </a:t>
            </a:r>
            <a:r>
              <a:rPr lang="cs-CZ" sz="2400" dirty="0"/>
              <a:t>ŠLÉGL, Jiří, František KISLINGER a Jana LANÍKOVÁ. </a:t>
            </a:r>
            <a:r>
              <a:rPr lang="cs-CZ" sz="2400" i="1" dirty="0"/>
              <a:t>Ekologie a ochrana životního prostředí pro gymnázia</a:t>
            </a:r>
            <a:r>
              <a:rPr lang="cs-CZ" sz="2400" dirty="0"/>
              <a:t>. 1. vyd. Praha: Státní pedagogické nakladatelství, 1991, 87 s. ISBN 80-042-5187-0. </a:t>
            </a:r>
            <a:endParaRPr lang="cs-CZ" sz="2400" noProof="1"/>
          </a:p>
          <a:p>
            <a:pPr marL="0" lvl="0" indent="0">
              <a:buNone/>
            </a:pPr>
            <a:endParaRPr lang="cs-CZ" sz="2800" noProof="1" smtClean="0"/>
          </a:p>
          <a:p>
            <a:pPr lvl="0"/>
            <a:r>
              <a:rPr lang="cs-CZ" sz="2800" noProof="1" smtClean="0"/>
              <a:t>Ostatní objekty a text jsou vlastní originální tvorbou autora nebo jsou součástí Softwaru Microsoft ®Office</a:t>
            </a:r>
          </a:p>
          <a:p>
            <a:pPr>
              <a:buNone/>
            </a:pPr>
            <a:r>
              <a:rPr lang="cs-CZ" sz="2800" noProof="1" smtClean="0"/>
              <a:t> 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0536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ok">
  <a:themeElements>
    <a:clrScheme name="Tok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Tok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ok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194</TotalTime>
  <Words>480</Words>
  <Application>Microsoft Office PowerPoint</Application>
  <PresentationFormat>Předvádění na obrazovce (4:3)</PresentationFormat>
  <Paragraphs>55</Paragraphs>
  <Slides>9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0" baseType="lpstr">
      <vt:lpstr>Tok</vt:lpstr>
      <vt:lpstr>PODSTATA VZTAHU ŽIVOTNÍHO PROSTŘEDÍ A ČLOVĚKA</vt:lpstr>
      <vt:lpstr>VLASTNOSTI LIDSKÉHO ORGANISMU</vt:lpstr>
      <vt:lpstr>VLIVY PROSTŘEDÍ NA ČLOVĚKA</vt:lpstr>
      <vt:lpstr>ODPOVĚZ NA OTÁZKY</vt:lpstr>
      <vt:lpstr>DOPLŇ DO OBRÁZKU DALŠÍ VLIVY PROSTŘEDÍ</vt:lpstr>
      <vt:lpstr>CHARAKTERISTIKA ŽIVOTNÍHO PROSTŘEDÍ ČLOVĚKA</vt:lpstr>
      <vt:lpstr>VLIVY ČLOVĚKA NA PROSTŘEDÍ = ANTROPOGENNÍ VLIVY</vt:lpstr>
      <vt:lpstr>NEGATIVNÍ JEVY V PROSTŘEDÍ ZPŮSOBENÉ ČLOVĚKEM</vt:lpstr>
      <vt:lpstr>ZÁVĚREČNÉ INFORMACE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PODSTATA VZTAHU ŽIVOTNÍHO PROSTŘEDÍ A ČLOVĚKA</dc:title>
  <dc:creator>uzivatel</dc:creator>
  <cp:lastModifiedBy>uzivatel</cp:lastModifiedBy>
  <cp:revision>14</cp:revision>
  <dcterms:created xsi:type="dcterms:W3CDTF">2013-04-03T19:43:51Z</dcterms:created>
  <dcterms:modified xsi:type="dcterms:W3CDTF">2013-05-08T18:22:31Z</dcterms:modified>
</cp:coreProperties>
</file>